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egory Oakes [gro3]" initials="GO[" lastIdx="2" clrIdx="0">
    <p:extLst>
      <p:ext uri="{19B8F6BF-5375-455C-9EA6-DF929625EA0E}">
        <p15:presenceInfo xmlns:p15="http://schemas.microsoft.com/office/powerpoint/2012/main" userId="S::gro3@aber.ac.uk::bb88a7b3-c316-4e61-bbf1-0d62c83d977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4D93F-D513-784A-9B93-21AA8F8CC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F58971-5282-DD40-A6F3-F1710D4BEB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7279B-6186-A240-9998-BBFE7FF26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CFDCF-2682-DF4C-A213-E526D7A06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396B1-FF77-194E-8E63-495B6BD74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0898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70655-DB3C-0047-BB5D-A08B1D312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471EAE-B550-6743-8FE1-B8196733D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FEFB5-641B-E345-9188-4A2B27A81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48FCEF-A49C-B24A-B60B-FE7B76489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3D3DC-2825-3548-9AF2-30C8A16D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8224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D121CE-8F26-DA48-84AA-8179C4793B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9CDF24-5099-CE41-B58E-CBFA5F725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FD0E5-4C99-074F-A6B5-F207838A2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2FB89-6C79-6741-83BC-A1F99567F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7496B-E6C4-6D47-AF03-59F22A956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9408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B9F09-1A5E-8D42-BDFB-FDA6D0FF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77E73-C658-4040-8EA9-CB0C3A74A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D9EBF-56F4-9E47-B78A-7E889CBBA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74850-29A3-9A4B-B0E8-124831CC7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0E318-C30A-F140-99C6-96F551BCD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885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410E7-B0CF-A54D-9EB7-E1ED0E6FB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71DE7-50E8-6946-B7FC-9433AAEF4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CA7E8D-4BA1-154E-A452-C69D0046A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4F905-F204-9143-BDFD-B782AD32D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C1E7C-B6D3-8A41-9FD5-800750C52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5476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5EBB1-51CA-DB48-844B-2531F60F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265AC-BFBA-B440-ABA6-68EB9DADBA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7142CE-490D-7C4C-8B32-E5A969CD6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3ACCE0-A6CB-C545-9688-0A6D653D5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82C86D-4A1A-DA49-A46E-97BA4AB97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F5E01D-7B57-764F-9DD9-13BF862CD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2264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24DE7-02E5-6B43-A7B2-DE18C6C70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EFD7CA-E183-A44B-B691-6CBF991A7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45C4F1-477C-2841-867C-96E57D42F8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78AA5D-A457-3244-A05D-394737C655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3B0D17-2569-E74E-9E73-D3A425BC58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85AD0B-030F-2A41-9024-7E28B349B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4A15B3-847C-3848-95CF-E3F3819A7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84D205-B314-B74D-A575-CADDCDB4F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618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8D70C-557A-F94F-9791-483F06DA6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3807CB-829F-044D-BC66-FACC063F2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DEC298-D34A-944F-BAF9-3ECE39117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D91667-F0E2-E14B-9981-F504ABBB3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245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8877CD-8615-E24A-A6C8-7ECF368BC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3B2A04-5D7A-F946-B53B-1793C0E5C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4D629-DD26-ED4D-8C52-EDC4C11BE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342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19589-E993-F445-8357-77CD0F4AC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C0235-9DB0-6843-BE88-7745F757C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B40B64-CF45-5F47-AD82-216D9A10C7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CC2083-B81E-B64E-8ACA-6B12FC43A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3CC199-7B9F-6040-AA74-A75317CE6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824438-FA9E-2D42-B679-D3325792D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7718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FB7AA-5F45-0C43-9C76-95FCCA77F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FDC62A-5288-A14E-B0C7-D6C2BFD998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4F81CC-952A-204C-A110-7D04A5A536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5697D9-7AB1-0443-97F3-9C1C8FE72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ACD11-C461-C645-9F85-A9F7E29AD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090C99-294F-314A-8F21-9EF61FEBA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6072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0006F2-AEAA-E44C-A00C-CFC9F559E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83E24A-A447-3543-A131-6D05EF948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BFCF6-0A3E-4340-B743-4A398B13F1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2398C-96A7-E344-9102-345B910B4BE2}" type="datetimeFigureOut">
              <a:rPr lang="en-GB" smtClean="0"/>
              <a:t>12/11/2020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702C9-3ADF-464F-8C0C-7799FCA4E2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F2F11-5005-3B4C-8DAC-5D0D21624F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8F4F6-A4B5-1C4D-A64F-2E5159DB1E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1524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F2FC6FA6-E80F-F244-9987-DD0F458716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3E328C-5427-694A-9554-DB7B945C29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82562"/>
            <a:ext cx="9144000" cy="927401"/>
          </a:xfrm>
        </p:spPr>
        <p:txBody>
          <a:bodyPr>
            <a:normAutofit/>
          </a:bodyPr>
          <a:lstStyle/>
          <a:p>
            <a:r>
              <a:rPr lang="en-GB" b="1" dirty="0">
                <a:ln w="10160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80000"/>
                    </a:srgbClr>
                  </a:outerShdw>
                </a:effectLst>
              </a:rPr>
              <a:t>The Region Growing Plugin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9B41C5-E17F-9E46-96D1-4485A91625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4528" y="3715859"/>
            <a:ext cx="3167449" cy="603149"/>
          </a:xfrm>
        </p:spPr>
        <p:txBody>
          <a:bodyPr>
            <a:normAutofit/>
          </a:bodyPr>
          <a:lstStyle/>
          <a:p>
            <a:r>
              <a:rPr lang="en-GB" sz="2800" b="1" dirty="0">
                <a:ln w="10160">
                  <a:solidFill>
                    <a:sysClr val="windowText" lastClr="000000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Greg Oakes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CB0E3BA-4286-164D-9763-E8507F24C764}"/>
              </a:ext>
            </a:extLst>
          </p:cNvPr>
          <p:cNvCxnSpPr>
            <a:cxnSpLocks/>
          </p:cNvCxnSpPr>
          <p:nvPr/>
        </p:nvCxnSpPr>
        <p:spPr>
          <a:xfrm flipH="1" flipV="1">
            <a:off x="2594919" y="5128056"/>
            <a:ext cx="518984" cy="444841"/>
          </a:xfrm>
          <a:prstGeom prst="straightConnector1">
            <a:avLst/>
          </a:prstGeom>
          <a:ln w="8572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sign in the dark&#10;&#10;Description automatically generated">
            <a:extLst>
              <a:ext uri="{FF2B5EF4-FFF2-40B4-BE49-F238E27FC236}">
                <a16:creationId xmlns:a16="http://schemas.microsoft.com/office/drawing/2014/main" id="{06B4A08E-E8EA-0D41-A163-174FC2A43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3209" y="6092525"/>
            <a:ext cx="2929581" cy="60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84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A3D01442-1D49-DF4F-8052-6B441D31D5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2" y="5272915"/>
            <a:ext cx="12188687" cy="1580400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0C029DA-ABB7-7A46-AB37-23323D37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4" y="107766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/>
              <a:t>Principle Of Operation – Colour Distance Thresholding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413A7-28AA-6642-92E9-BBE260D05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44" y="1597025"/>
            <a:ext cx="5896232" cy="4351338"/>
          </a:xfrm>
        </p:spPr>
        <p:txBody>
          <a:bodyPr>
            <a:normAutofit/>
          </a:bodyPr>
          <a:lstStyle/>
          <a:p>
            <a:r>
              <a:rPr lang="en-GB" sz="2400" dirty="0"/>
              <a:t>The colour distance image has a user defined threshold applied to determine pixels which are similar after weighting. </a:t>
            </a:r>
          </a:p>
          <a:p>
            <a:r>
              <a:rPr lang="en-GB" sz="2400" dirty="0"/>
              <a:t>This is then converted into a vector dataset of similarly coloured pixels.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1AA652E-9B6C-EA4C-A400-C29701EF03AC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621613" y="1046880"/>
            <a:ext cx="2503049" cy="23388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42153F9-DAAE-F54B-AD89-6F84FE5AB7A3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124662" y="2770348"/>
            <a:ext cx="2503048" cy="23388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79740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E7B0D3B-A4C3-2A45-AC8E-0C54315FF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20178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/>
              <a:t>Principle Of Operation – Vector Dataset Intersection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62983-8901-3042-8EEB-925734E61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567207"/>
            <a:ext cx="6695661" cy="4351338"/>
          </a:xfrm>
        </p:spPr>
        <p:txBody>
          <a:bodyPr>
            <a:normAutofit/>
          </a:bodyPr>
          <a:lstStyle/>
          <a:p>
            <a:r>
              <a:rPr lang="en-GB" sz="2400" dirty="0"/>
              <a:t>The plugin will commonly identify many objects, containing similar pixels, as well as some single pixels. </a:t>
            </a:r>
          </a:p>
          <a:p>
            <a:r>
              <a:rPr lang="en-GB" sz="2400" dirty="0"/>
              <a:t>To remove these an intersection is made between the user clicked point and the vector dataset. </a:t>
            </a:r>
          </a:p>
          <a:p>
            <a:r>
              <a:rPr lang="en-GB" sz="2400" dirty="0"/>
              <a:t>These leaves a digitised feature at the location the user has clicked containing similarly coloured pixels. 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5F420D4-0C6B-2040-BF24-52D9ECEFF069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594034" y="935939"/>
            <a:ext cx="3680254" cy="40685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B9552D26-78B8-0041-BB49-A62D072753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2" y="5272915"/>
            <a:ext cx="12188687" cy="1580400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385425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EC0CF3A9-BF42-134B-BBC4-2D0C9C1D72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2" y="5375189"/>
            <a:ext cx="12188687" cy="1478126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EB4B87-BD57-2E45-A3AE-7228DBEA8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262" y="0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/>
              <a:t>Identified Pixels in the LAB Feature Space 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006BA1A6-F541-5B4D-BD24-735919BA2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940" y="1034244"/>
            <a:ext cx="9810922" cy="364435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A9C837E-8011-EE41-AE9A-8455B95B6424}"/>
              </a:ext>
            </a:extLst>
          </p:cNvPr>
          <p:cNvSpPr/>
          <p:nvPr/>
        </p:nvSpPr>
        <p:spPr>
          <a:xfrm>
            <a:off x="3549650" y="4626584"/>
            <a:ext cx="58538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Pixels which have been digitised with the tool can be seen to cluster around the location of the user’s mouse click. </a:t>
            </a:r>
          </a:p>
        </p:txBody>
      </p:sp>
    </p:spTree>
    <p:extLst>
      <p:ext uri="{BB962C8B-B14F-4D97-AF65-F5344CB8AC3E}">
        <p14:creationId xmlns:p14="http://schemas.microsoft.com/office/powerpoint/2010/main" val="3335832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A737D-0778-E24A-AFC6-3C18B862C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Purpose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42743D-8BF1-3A48-BE11-496DBE074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The purpose of this QGIS Plugin is to allow a user to click anywhere within an RGB drone image and similarly coloured pixels ill automatically selected.</a:t>
            </a:r>
          </a:p>
          <a:p>
            <a:r>
              <a:rPr lang="en-GB" dirty="0"/>
              <a:t>This provides a quick and easy way to generate training data which can be used for image classification. </a:t>
            </a:r>
          </a:p>
        </p:txBody>
      </p:sp>
      <p:pic>
        <p:nvPicPr>
          <p:cNvPr id="13" name="Picture 12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E97C89A3-B8B4-0643-876D-C6F253689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2" y="5272915"/>
            <a:ext cx="12188687" cy="1580400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1456297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CA68BBC6-3B40-614C-AC9C-D3016AF638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2" y="5272915"/>
            <a:ext cx="12188687" cy="1580400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C263ED-6D69-3D40-834C-2E38ABCDB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46"/>
            <a:ext cx="4722341" cy="1325563"/>
          </a:xfrm>
        </p:spPr>
        <p:txBody>
          <a:bodyPr>
            <a:normAutofit/>
          </a:bodyPr>
          <a:lstStyle/>
          <a:p>
            <a:r>
              <a:rPr lang="en-GB" dirty="0"/>
              <a:t>Main User Interface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6CED96-E096-594D-91D9-412341360219}"/>
              </a:ext>
            </a:extLst>
          </p:cNvPr>
          <p:cNvSpPr txBox="1"/>
          <p:nvPr/>
        </p:nvSpPr>
        <p:spPr>
          <a:xfrm>
            <a:off x="8734167" y="843241"/>
            <a:ext cx="2619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Input RGB Drone Imagery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4A5B39-08CB-284D-8340-FA671BE386DB}"/>
              </a:ext>
            </a:extLst>
          </p:cNvPr>
          <p:cNvSpPr txBox="1"/>
          <p:nvPr/>
        </p:nvSpPr>
        <p:spPr>
          <a:xfrm>
            <a:off x="96690" y="1711170"/>
            <a:ext cx="27206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Size of the neighbourhood to grow around the clicked point to search for like pixels. Expressed in metres.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834E6B-DE90-D149-940D-3F38A4EEA363}"/>
              </a:ext>
            </a:extLst>
          </p:cNvPr>
          <p:cNvSpPr txBox="1"/>
          <p:nvPr/>
        </p:nvSpPr>
        <p:spPr>
          <a:xfrm>
            <a:off x="9425168" y="1900614"/>
            <a:ext cx="26196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Like Pixel Threshold, a higher value will include more dissimilar pixels, a lower value gives a stricter selection of like pixels.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3D8007-7E37-844C-8F81-D8BED37FA715}"/>
              </a:ext>
            </a:extLst>
          </p:cNvPr>
          <p:cNvSpPr txBox="1"/>
          <p:nvPr/>
        </p:nvSpPr>
        <p:spPr>
          <a:xfrm>
            <a:off x="147199" y="3847300"/>
            <a:ext cx="26196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Output Vector filename. This will be saved ion the same directory as the input imagery.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996CC-8140-A942-B412-690349830416}"/>
              </a:ext>
            </a:extLst>
          </p:cNvPr>
          <p:cNvSpPr txBox="1"/>
          <p:nvPr/>
        </p:nvSpPr>
        <p:spPr>
          <a:xfrm>
            <a:off x="9128554" y="4226110"/>
            <a:ext cx="2619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 existing shapefile that you have started to digitise.</a:t>
            </a:r>
          </a:p>
        </p:txBody>
      </p:sp>
      <p:pic>
        <p:nvPicPr>
          <p:cNvPr id="15" name="Picture 14" descr="Graphical user interface&#10;&#10;Description automatically generated">
            <a:extLst>
              <a:ext uri="{FF2B5EF4-FFF2-40B4-BE49-F238E27FC236}">
                <a16:creationId xmlns:a16="http://schemas.microsoft.com/office/drawing/2014/main" id="{52995761-AE1A-CC49-908D-3E3D96AB6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077" y="1440198"/>
            <a:ext cx="5769232" cy="434641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AEBDEBA-7C90-4C4C-91B8-47CCE6D92AEB}"/>
              </a:ext>
            </a:extLst>
          </p:cNvPr>
          <p:cNvCxnSpPr>
            <a:cxnSpLocks/>
          </p:cNvCxnSpPr>
          <p:nvPr/>
        </p:nvCxnSpPr>
        <p:spPr>
          <a:xfrm>
            <a:off x="2817339" y="2137719"/>
            <a:ext cx="1754661" cy="420130"/>
          </a:xfrm>
          <a:prstGeom prst="straightConnector1">
            <a:avLst/>
          </a:prstGeom>
          <a:ln w="34925">
            <a:solidFill>
              <a:srgbClr val="C0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A72176B-D47B-434A-8B17-662F777CD1A0}"/>
              </a:ext>
            </a:extLst>
          </p:cNvPr>
          <p:cNvCxnSpPr>
            <a:cxnSpLocks/>
          </p:cNvCxnSpPr>
          <p:nvPr/>
        </p:nvCxnSpPr>
        <p:spPr>
          <a:xfrm flipV="1">
            <a:off x="2421924" y="3654940"/>
            <a:ext cx="778476" cy="192361"/>
          </a:xfrm>
          <a:prstGeom prst="straightConnector1">
            <a:avLst/>
          </a:prstGeom>
          <a:ln w="34925">
            <a:solidFill>
              <a:srgbClr val="C0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AA9A4D-FD5C-A547-BB56-D61F1A030F6E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809470" y="1027907"/>
            <a:ext cx="924697" cy="776179"/>
          </a:xfrm>
          <a:prstGeom prst="straightConnector1">
            <a:avLst/>
          </a:prstGeom>
          <a:ln w="34925">
            <a:solidFill>
              <a:srgbClr val="C0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940E70-D02D-CE46-AE57-9ED4BDB35535}"/>
              </a:ext>
            </a:extLst>
          </p:cNvPr>
          <p:cNvCxnSpPr>
            <a:cxnSpLocks/>
          </p:cNvCxnSpPr>
          <p:nvPr/>
        </p:nvCxnSpPr>
        <p:spPr>
          <a:xfrm flipH="1">
            <a:off x="8081319" y="2137719"/>
            <a:ext cx="1293343" cy="827903"/>
          </a:xfrm>
          <a:prstGeom prst="straightConnector1">
            <a:avLst/>
          </a:prstGeom>
          <a:ln w="34925">
            <a:solidFill>
              <a:srgbClr val="C0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660E3D0-01B7-4A42-A5C8-51737BF6B1EC}"/>
              </a:ext>
            </a:extLst>
          </p:cNvPr>
          <p:cNvCxnSpPr>
            <a:cxnSpLocks/>
          </p:cNvCxnSpPr>
          <p:nvPr/>
        </p:nvCxnSpPr>
        <p:spPr>
          <a:xfrm flipH="1" flipV="1">
            <a:off x="7661189" y="4226110"/>
            <a:ext cx="1371601" cy="333533"/>
          </a:xfrm>
          <a:prstGeom prst="straightConnector1">
            <a:avLst/>
          </a:prstGeom>
          <a:ln w="34925">
            <a:solidFill>
              <a:srgbClr val="C0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975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21A52E6D-C09F-EF4F-9EDD-6F2A514A9C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2" y="5272915"/>
            <a:ext cx="12188687" cy="1580400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C263ED-6D69-3D40-834C-2E38ABCDB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07" y="-48913"/>
            <a:ext cx="9905998" cy="1478570"/>
          </a:xfrm>
        </p:spPr>
        <p:txBody>
          <a:bodyPr/>
          <a:lstStyle/>
          <a:p>
            <a:r>
              <a:rPr lang="en-GB" dirty="0"/>
              <a:t>Main User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F575B0-9896-C046-BDE5-0A297FAE9163}"/>
              </a:ext>
            </a:extLst>
          </p:cNvPr>
          <p:cNvSpPr txBox="1"/>
          <p:nvPr/>
        </p:nvSpPr>
        <p:spPr>
          <a:xfrm>
            <a:off x="282146" y="1978762"/>
            <a:ext cx="26196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Class value to add to the attribute table of the output dataset for the next feature to be digitised.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FF1E74-B323-E44E-9068-8B9E509F50ED}"/>
              </a:ext>
            </a:extLst>
          </p:cNvPr>
          <p:cNvSpPr txBox="1"/>
          <p:nvPr/>
        </p:nvSpPr>
        <p:spPr>
          <a:xfrm>
            <a:off x="174038" y="3641230"/>
            <a:ext cx="2619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Add an optional buffer to each feature of a specified distance.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CF146A-9F45-DB40-9009-92568AAC66E8}"/>
              </a:ext>
            </a:extLst>
          </p:cNvPr>
          <p:cNvSpPr txBox="1"/>
          <p:nvPr/>
        </p:nvSpPr>
        <p:spPr>
          <a:xfrm>
            <a:off x="649007" y="4605501"/>
            <a:ext cx="261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Remove the previous feature.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C148B4-F9B7-0F49-B4E7-15E0C503E4DD}"/>
              </a:ext>
            </a:extLst>
          </p:cNvPr>
          <p:cNvSpPr txBox="1"/>
          <p:nvPr/>
        </p:nvSpPr>
        <p:spPr>
          <a:xfrm>
            <a:off x="9248980" y="4137623"/>
            <a:ext cx="1793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Start the region growing plugin.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185CB4-252D-F44E-885D-2EFB880D7352}"/>
              </a:ext>
            </a:extLst>
          </p:cNvPr>
          <p:cNvSpPr txBox="1"/>
          <p:nvPr/>
        </p:nvSpPr>
        <p:spPr>
          <a:xfrm>
            <a:off x="9078047" y="2595189"/>
            <a:ext cx="2619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Create the final dataset and close plugin. </a:t>
            </a:r>
          </a:p>
        </p:txBody>
      </p:sp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2048B1E9-49D6-EF4C-93AE-DC68B1B7D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077" y="1440198"/>
            <a:ext cx="5769232" cy="4346415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2F77572-A71B-3841-85D3-C609F7F409F1}"/>
              </a:ext>
            </a:extLst>
          </p:cNvPr>
          <p:cNvCxnSpPr>
            <a:cxnSpLocks/>
          </p:cNvCxnSpPr>
          <p:nvPr/>
        </p:nvCxnSpPr>
        <p:spPr>
          <a:xfrm>
            <a:off x="2817339" y="2137719"/>
            <a:ext cx="1890585" cy="2323070"/>
          </a:xfrm>
          <a:prstGeom prst="straightConnector1">
            <a:avLst/>
          </a:prstGeom>
          <a:ln w="34925">
            <a:solidFill>
              <a:srgbClr val="C0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CF61F1A-C149-8548-A9F7-951B4F8C6536}"/>
              </a:ext>
            </a:extLst>
          </p:cNvPr>
          <p:cNvCxnSpPr>
            <a:cxnSpLocks/>
          </p:cNvCxnSpPr>
          <p:nvPr/>
        </p:nvCxnSpPr>
        <p:spPr>
          <a:xfrm>
            <a:off x="2544359" y="4079562"/>
            <a:ext cx="1409803" cy="758172"/>
          </a:xfrm>
          <a:prstGeom prst="straightConnector1">
            <a:avLst/>
          </a:prstGeom>
          <a:ln w="34925">
            <a:solidFill>
              <a:srgbClr val="C0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FD5A838-4F00-2F47-9017-171E71D2A153}"/>
              </a:ext>
            </a:extLst>
          </p:cNvPr>
          <p:cNvCxnSpPr>
            <a:cxnSpLocks/>
          </p:cNvCxnSpPr>
          <p:nvPr/>
        </p:nvCxnSpPr>
        <p:spPr>
          <a:xfrm>
            <a:off x="2589045" y="4982446"/>
            <a:ext cx="1802752" cy="340997"/>
          </a:xfrm>
          <a:prstGeom prst="straightConnector1">
            <a:avLst/>
          </a:prstGeom>
          <a:ln w="34925">
            <a:solidFill>
              <a:srgbClr val="C0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CDAEAD7-6542-B541-8004-D9B85B4F289D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7451562" y="4460789"/>
            <a:ext cx="1797418" cy="779981"/>
          </a:xfrm>
          <a:prstGeom prst="straightConnector1">
            <a:avLst/>
          </a:prstGeom>
          <a:ln w="34925">
            <a:solidFill>
              <a:srgbClr val="C0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EDDFA5-725A-3243-BBA7-DF18F1787839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093835" y="2918355"/>
            <a:ext cx="2984212" cy="2322415"/>
          </a:xfrm>
          <a:prstGeom prst="straightConnector1">
            <a:avLst/>
          </a:prstGeom>
          <a:ln w="34925">
            <a:solidFill>
              <a:srgbClr val="C00000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137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54EC9432-7738-0744-8696-C3C46518F2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2" y="5272915"/>
            <a:ext cx="12188687" cy="1580400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98C1B6-B60C-114B-AD14-70EA64C37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43" y="312265"/>
            <a:ext cx="6316362" cy="1325563"/>
          </a:xfrm>
        </p:spPr>
        <p:txBody>
          <a:bodyPr>
            <a:normAutofit/>
          </a:bodyPr>
          <a:lstStyle/>
          <a:p>
            <a:r>
              <a:rPr lang="en-GB" dirty="0"/>
              <a:t>Principle Of Operation – LAB Colour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FD15F-461B-8A4B-B0BD-C4A56C002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243" y="1660872"/>
            <a:ext cx="7184324" cy="4535418"/>
          </a:xfrm>
        </p:spPr>
        <p:txBody>
          <a:bodyPr>
            <a:normAutofit/>
          </a:bodyPr>
          <a:lstStyle/>
          <a:p>
            <a:r>
              <a:rPr lang="en-GB" sz="2400" dirty="0"/>
              <a:t>RGB drone imagery is transformed into an LAB colour space, but still displayed to the user as RGB </a:t>
            </a:r>
          </a:p>
          <a:p>
            <a:r>
              <a:rPr lang="en-GB" sz="2400" dirty="0"/>
              <a:t>An LAB colour space allows for each pixel to be represented in an XYZ coordinate system.</a:t>
            </a:r>
          </a:p>
          <a:p>
            <a:r>
              <a:rPr lang="en-GB" sz="2400" dirty="0"/>
              <a:t>The LAB colour space is different to RGB as pixels values are a component of:</a:t>
            </a:r>
          </a:p>
          <a:p>
            <a:pPr lvl="1"/>
            <a:r>
              <a:rPr lang="en-GB" sz="2000" dirty="0"/>
              <a:t>L = Lightness between  0 - 100</a:t>
            </a:r>
          </a:p>
          <a:p>
            <a:pPr lvl="1"/>
            <a:r>
              <a:rPr lang="en-GB" sz="2000" dirty="0"/>
              <a:t>A = Position on a Green – Red Spectrum</a:t>
            </a:r>
          </a:p>
          <a:p>
            <a:pPr lvl="1"/>
            <a:r>
              <a:rPr lang="en-GB" sz="2000" dirty="0"/>
              <a:t>B = Position on a Yellow – Blue Spectrum </a:t>
            </a:r>
          </a:p>
          <a:p>
            <a:endParaRPr lang="en-GB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A2D8CF-962E-5149-8DD4-95AC50405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93036" y="0"/>
            <a:ext cx="46988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20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1311F9C3-30F7-724B-AACE-5F52029F3A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2" y="5272915"/>
            <a:ext cx="12188687" cy="1580400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115614C-B899-9645-9660-2E003BFD6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921" y="207907"/>
            <a:ext cx="9905998" cy="1478570"/>
          </a:xfrm>
        </p:spPr>
        <p:txBody>
          <a:bodyPr>
            <a:normAutofit/>
          </a:bodyPr>
          <a:lstStyle/>
          <a:p>
            <a:r>
              <a:rPr lang="en-GB" dirty="0"/>
              <a:t>Principle Of Operation – Neighbourhood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BCEFE-880B-1148-8022-A7F1DE745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20" y="1781350"/>
            <a:ext cx="4754499" cy="2353327"/>
          </a:xfrm>
        </p:spPr>
        <p:txBody>
          <a:bodyPr>
            <a:normAutofit/>
          </a:bodyPr>
          <a:lstStyle/>
          <a:p>
            <a:r>
              <a:rPr lang="en-GB" sz="2400" dirty="0"/>
              <a:t>When a user clicks the map a subset of the LAB image is formed.</a:t>
            </a:r>
          </a:p>
          <a:p>
            <a:r>
              <a:rPr lang="en-GB" sz="2400" dirty="0"/>
              <a:t>The size of the window is defined by the user. </a:t>
            </a:r>
          </a:p>
          <a:p>
            <a:r>
              <a:rPr lang="en-GB" sz="2400" dirty="0"/>
              <a:t>In this window is where like pixels will be found.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A084F8-F7D0-F046-AB6D-7C080A050D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24340" y="1242552"/>
            <a:ext cx="6582739" cy="437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695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0CFE7B12-42C6-A545-ACC3-D81BB3E04B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2" y="5272915"/>
            <a:ext cx="12188687" cy="1580400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354FB1-3D48-B54D-AAD9-AB7A257DF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02" y="0"/>
            <a:ext cx="9905998" cy="1478570"/>
          </a:xfrm>
        </p:spPr>
        <p:txBody>
          <a:bodyPr/>
          <a:lstStyle/>
          <a:p>
            <a:r>
              <a:rPr lang="en-GB" dirty="0"/>
              <a:t>Principle Of Operation – LAB Feature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06BCB-BEC1-9645-AF45-476559BC9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502" y="1636176"/>
            <a:ext cx="6229865" cy="4351338"/>
          </a:xfrm>
        </p:spPr>
        <p:txBody>
          <a:bodyPr>
            <a:normAutofit/>
          </a:bodyPr>
          <a:lstStyle/>
          <a:p>
            <a:r>
              <a:rPr lang="en-GB" sz="2400" dirty="0"/>
              <a:t>All pixels within the neighbourhood window are then plotted into an LAB feature space.</a:t>
            </a:r>
          </a:p>
          <a:p>
            <a:r>
              <a:rPr lang="en-GB" sz="2400" dirty="0"/>
              <a:t>The LAB values of the pixel clicked by the user is also plotted. </a:t>
            </a:r>
          </a:p>
          <a:p>
            <a:r>
              <a:rPr lang="en-GB" sz="2400" dirty="0"/>
              <a:t>The Euclidean distance between each pixel in the feature space and the pixel clicked by the user is calculated. 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596316A0-20A6-E549-93B0-E842DE1632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953" t="10327" r="9460" b="7837"/>
          <a:stretch/>
        </p:blipFill>
        <p:spPr>
          <a:xfrm>
            <a:off x="7068065" y="1387701"/>
            <a:ext cx="4707924" cy="358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940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FBBE4F1-EBEB-6346-9B06-20817DF5B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858" y="-99391"/>
            <a:ext cx="9905998" cy="1478570"/>
          </a:xfrm>
        </p:spPr>
        <p:txBody>
          <a:bodyPr/>
          <a:lstStyle/>
          <a:p>
            <a:r>
              <a:rPr lang="en-GB" dirty="0"/>
              <a:t>Principle Of Operation – Colour Distance</a:t>
            </a:r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AFD613EA-391F-8A47-B080-E6890A51AF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8870" y="928368"/>
            <a:ext cx="4705272" cy="4274130"/>
          </a:xfr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89D9D16-C3E6-FF45-84C8-89CE27383EF2}"/>
              </a:ext>
            </a:extLst>
          </p:cNvPr>
          <p:cNvSpPr txBox="1">
            <a:spLocks/>
          </p:cNvSpPr>
          <p:nvPr/>
        </p:nvSpPr>
        <p:spPr>
          <a:xfrm>
            <a:off x="397858" y="1253331"/>
            <a:ext cx="62298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Pixels which have a similar colour will be expected to appear close to the user clicked pixel in the feature space.</a:t>
            </a:r>
          </a:p>
          <a:p>
            <a:r>
              <a:rPr lang="en-GB" sz="2400" dirty="0"/>
              <a:t>These similar pixels will therefore have a low colour distance.</a:t>
            </a:r>
          </a:p>
          <a:p>
            <a:r>
              <a:rPr lang="en-GB" sz="2400" dirty="0"/>
              <a:t>This is independent of where those pixels are spatially within the neighbourhood window.</a:t>
            </a:r>
          </a:p>
        </p:txBody>
      </p:sp>
      <p:pic>
        <p:nvPicPr>
          <p:cNvPr id="10" name="Picture 9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076D738C-DD64-2344-B2D3-3D06FD9BFB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2" y="5272915"/>
            <a:ext cx="12188687" cy="1580400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2795445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icture containing food, bag&#10;&#10;Description automatically generated">
            <a:extLst>
              <a:ext uri="{FF2B5EF4-FFF2-40B4-BE49-F238E27FC236}">
                <a16:creationId xmlns:a16="http://schemas.microsoft.com/office/drawing/2014/main" id="{7705D51E-CEFE-E44C-9431-E6B9D29BCB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12" y="5272915"/>
            <a:ext cx="12188687" cy="1580400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3136A3B-1F0F-AC4D-AB32-18A74AB88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063" y="-114835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/>
              <a:t>Principle Of Operation – Spatial Weighting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902DB-2ADE-924D-A237-06E24C631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063" y="1328692"/>
            <a:ext cx="5473148" cy="4351338"/>
          </a:xfrm>
        </p:spPr>
        <p:txBody>
          <a:bodyPr>
            <a:normAutofit/>
          </a:bodyPr>
          <a:lstStyle/>
          <a:p>
            <a:r>
              <a:rPr lang="en-GB" sz="2400" dirty="0"/>
              <a:t>Pixels are spatially weighted based on far away they are from the user clicked pixel. </a:t>
            </a:r>
          </a:p>
          <a:p>
            <a:r>
              <a:rPr lang="en-GB" sz="2400" dirty="0"/>
              <a:t>Pixels further away from the user’s click, which may be a similar colour but a different object have their colour distance increased. 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E2F7D59-AC02-B341-A812-461A2237EB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"/>
          <a:stretch/>
        </p:blipFill>
        <p:spPr>
          <a:xfrm>
            <a:off x="6748052" y="1328692"/>
            <a:ext cx="2662974" cy="2588400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30F61C9C-CAD6-5D4C-932A-516C71FAEB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38055" y="3917092"/>
            <a:ext cx="2849645" cy="25884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B59A302-F87D-1846-94AC-3048FF55C4A5}"/>
              </a:ext>
            </a:extLst>
          </p:cNvPr>
          <p:cNvSpPr/>
          <p:nvPr/>
        </p:nvSpPr>
        <p:spPr>
          <a:xfrm rot="19120720">
            <a:off x="8516039" y="1310560"/>
            <a:ext cx="803189" cy="129629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89EE8D8-D985-984D-B8FC-65BB116CA393}"/>
              </a:ext>
            </a:extLst>
          </p:cNvPr>
          <p:cNvSpPr/>
          <p:nvPr/>
        </p:nvSpPr>
        <p:spPr>
          <a:xfrm rot="19120720">
            <a:off x="7498443" y="1245166"/>
            <a:ext cx="809023" cy="116512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81CF2B8-DB45-9044-856A-9AF5F8594ECD}"/>
              </a:ext>
            </a:extLst>
          </p:cNvPr>
          <p:cNvSpPr/>
          <p:nvPr/>
        </p:nvSpPr>
        <p:spPr>
          <a:xfrm rot="19120720">
            <a:off x="10616508" y="3898047"/>
            <a:ext cx="803189" cy="129629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DAC6A33-973B-6246-9CC4-C95D1259F0AB}"/>
              </a:ext>
            </a:extLst>
          </p:cNvPr>
          <p:cNvSpPr/>
          <p:nvPr/>
        </p:nvSpPr>
        <p:spPr>
          <a:xfrm rot="19120720">
            <a:off x="9662259" y="3878911"/>
            <a:ext cx="809023" cy="1165123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E5F5B0-B8A6-6A4E-92FC-59D38FBF724E}"/>
              </a:ext>
            </a:extLst>
          </p:cNvPr>
          <p:cNvSpPr txBox="1"/>
          <p:nvPr/>
        </p:nvSpPr>
        <p:spPr>
          <a:xfrm>
            <a:off x="9892963" y="2469754"/>
            <a:ext cx="20114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Negatively Weighted Colour Distance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0B84BD7-E07D-A14A-9E60-98BB0B3C7F36}"/>
              </a:ext>
            </a:extLst>
          </p:cNvPr>
          <p:cNvCxnSpPr>
            <a:cxnSpLocks/>
            <a:endCxn id="11" idx="7"/>
          </p:cNvCxnSpPr>
          <p:nvPr/>
        </p:nvCxnSpPr>
        <p:spPr>
          <a:xfrm flipH="1">
            <a:off x="10009594" y="3370010"/>
            <a:ext cx="238911" cy="5932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5D8A722-6084-4844-BF1B-677D2EABCE52}"/>
              </a:ext>
            </a:extLst>
          </p:cNvPr>
          <p:cNvCxnSpPr>
            <a:cxnSpLocks/>
          </p:cNvCxnSpPr>
          <p:nvPr/>
        </p:nvCxnSpPr>
        <p:spPr>
          <a:xfrm>
            <a:off x="10585174" y="3393084"/>
            <a:ext cx="184494" cy="6176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6A4E125-B702-E847-A5D5-45B712C6576D}"/>
              </a:ext>
            </a:extLst>
          </p:cNvPr>
          <p:cNvCxnSpPr>
            <a:cxnSpLocks/>
            <a:stCxn id="8" idx="5"/>
          </p:cNvCxnSpPr>
          <p:nvPr/>
        </p:nvCxnSpPr>
        <p:spPr>
          <a:xfrm>
            <a:off x="9433514" y="2115408"/>
            <a:ext cx="725503" cy="3566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DA250E-70D2-5146-ABEC-F221F072DB17}"/>
              </a:ext>
            </a:extLst>
          </p:cNvPr>
          <p:cNvCxnSpPr>
            <a:cxnSpLocks/>
          </p:cNvCxnSpPr>
          <p:nvPr/>
        </p:nvCxnSpPr>
        <p:spPr>
          <a:xfrm>
            <a:off x="8325908" y="2223495"/>
            <a:ext cx="1520768" cy="60322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6676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</TotalTime>
  <Words>599</Words>
  <Application>Microsoft Macintosh PowerPoint</Application>
  <PresentationFormat>Widescreen</PresentationFormat>
  <Paragraphs>49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The Region Growing Plugin</vt:lpstr>
      <vt:lpstr>Purpose</vt:lpstr>
      <vt:lpstr>Main User Interface</vt:lpstr>
      <vt:lpstr>Main User Interface</vt:lpstr>
      <vt:lpstr>Principle Of Operation – LAB Colour Transformation</vt:lpstr>
      <vt:lpstr>Principle Of Operation – Neighbourhood Window</vt:lpstr>
      <vt:lpstr>Principle Of Operation – LAB Feature Space</vt:lpstr>
      <vt:lpstr>Principle Of Operation – Colour Distance</vt:lpstr>
      <vt:lpstr>Principle Of Operation – Spatial Weighting</vt:lpstr>
      <vt:lpstr>Principle Of Operation – Colour Distance Thresholding</vt:lpstr>
      <vt:lpstr>Principle Of Operation – Vector Dataset Intersection</vt:lpstr>
      <vt:lpstr>Identified Pixels in the LAB Feature Space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Region Growing Plugin</dc:title>
  <dc:creator>Gregory Oakes [gro3]</dc:creator>
  <cp:lastModifiedBy>Gregory Oakes [gro3]</cp:lastModifiedBy>
  <cp:revision>17</cp:revision>
  <dcterms:created xsi:type="dcterms:W3CDTF">2020-11-12T10:39:57Z</dcterms:created>
  <dcterms:modified xsi:type="dcterms:W3CDTF">2020-11-12T15:26:51Z</dcterms:modified>
</cp:coreProperties>
</file>

<file path=docProps/thumbnail.jpeg>
</file>